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56" r:id="rId6"/>
    <p:sldId id="257" r:id="rId7"/>
    <p:sldId id="258" r:id="rId8"/>
    <p:sldId id="259" r:id="rId9"/>
    <p:sldId id="260" r:id="rId10"/>
    <p:sldId id="261" r:id="rId11"/>
    <p:sldId id="283" r:id="rId12"/>
    <p:sldId id="262" r:id="rId13"/>
    <p:sldId id="285" r:id="rId14"/>
    <p:sldId id="282" r:id="rId15"/>
    <p:sldId id="279" r:id="rId16"/>
    <p:sldId id="280" r:id="rId17"/>
    <p:sldId id="268" r:id="rId18"/>
    <p:sldId id="28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336600"/>
    <a:srgbClr val="008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AD103-7585-49F2-86C9-2D5EAA4E2B8F}" v="20" dt="2022-06-23T22:12:40.766"/>
    <p1510:client id="{C9BA9A4B-441A-418F-B95E-4D76CDD35047}" v="60" dt="2023-05-14T16:18:53.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533625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97906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24480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55616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3556953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95362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25405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D3F7BC-CEE3-4EE4-93E9-99EC413A6058}" type="datetimeFigureOut">
              <a:rPr lang="en-GB" smtClean="0"/>
              <a:t>14/05/2023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4081046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DD3F7BC-CEE3-4EE4-93E9-99EC413A6058}" type="datetimeFigureOut">
              <a:rPr lang="en-GB" smtClean="0"/>
              <a:t>14/05/2023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87439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3F7BC-CEE3-4EE4-93E9-99EC413A6058}" type="datetimeFigureOut">
              <a:rPr lang="en-GB" smtClean="0"/>
              <a:t>14/05/2023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410014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359642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11501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2149122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630696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366631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DDD3F7BC-CEE3-4EE4-93E9-99EC413A6058}" type="datetimeFigureOut">
              <a:rPr lang="en-GB" smtClean="0"/>
              <a:t>14/05/2023</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913922E-1632-4A8E-89A7-E13BE92876BF}" type="slidenum">
              <a:rPr lang="en-GB" smtClean="0"/>
              <a:t>‹#›</a:t>
            </a:fld>
            <a:endParaRPr lang="en-GB"/>
          </a:p>
        </p:txBody>
      </p:sp>
    </p:spTree>
    <p:extLst>
      <p:ext uri="{BB962C8B-B14F-4D97-AF65-F5344CB8AC3E}">
        <p14:creationId xmlns:p14="http://schemas.microsoft.com/office/powerpoint/2010/main" val="35545303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54031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D3F7BC-CEE3-4EE4-93E9-99EC413A6058}" type="datetimeFigureOut">
              <a:rPr lang="en-GB" smtClean="0"/>
              <a:t>14/05/2023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314029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D3F7BC-CEE3-4EE4-93E9-99EC413A6058}" type="datetimeFigureOut">
              <a:rPr lang="en-GB" smtClean="0"/>
              <a:t>14/05/2023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241729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3F7BC-CEE3-4EE4-93E9-99EC413A6058}" type="datetimeFigureOut">
              <a:rPr lang="en-GB" smtClean="0"/>
              <a:t>14/05/2023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148086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230615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D3F7BC-CEE3-4EE4-93E9-99EC413A6058}" type="datetimeFigureOut">
              <a:rPr lang="en-GB" smtClean="0"/>
              <a:t>14/05/2023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13922E-1632-4A8E-89A7-E13BE92876BF}" type="slidenum">
              <a:rPr lang="en-GB" smtClean="0"/>
              <a:t>‹#›</a:t>
            </a:fld>
            <a:endParaRPr lang="en-GB"/>
          </a:p>
        </p:txBody>
      </p:sp>
    </p:spTree>
    <p:extLst>
      <p:ext uri="{BB962C8B-B14F-4D97-AF65-F5344CB8AC3E}">
        <p14:creationId xmlns:p14="http://schemas.microsoft.com/office/powerpoint/2010/main" val="88974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DD3F7BC-CEE3-4EE4-93E9-99EC413A6058}" type="datetimeFigureOut">
              <a:rPr lang="en-GB" smtClean="0"/>
              <a:t>14/05/2023</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913922E-1632-4A8E-89A7-E13BE92876BF}" type="slidenum">
              <a:rPr lang="en-GB" smtClean="0"/>
              <a:t>‹#›</a:t>
            </a:fld>
            <a:endParaRPr lang="en-GB"/>
          </a:p>
        </p:txBody>
      </p:sp>
    </p:spTree>
    <p:extLst>
      <p:ext uri="{BB962C8B-B14F-4D97-AF65-F5344CB8AC3E}">
        <p14:creationId xmlns:p14="http://schemas.microsoft.com/office/powerpoint/2010/main" val="29091985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3F7BC-CEE3-4EE4-93E9-99EC413A6058}" type="datetimeFigureOut">
              <a:rPr lang="en-GB" smtClean="0"/>
              <a:t>14/05/2023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3922E-1632-4A8E-89A7-E13BE92876BF}" type="slidenum">
              <a:rPr lang="en-GB" smtClean="0"/>
              <a:t>‹#›</a:t>
            </a:fld>
            <a:endParaRPr lang="en-GB"/>
          </a:p>
        </p:txBody>
      </p:sp>
    </p:spTree>
    <p:extLst>
      <p:ext uri="{BB962C8B-B14F-4D97-AF65-F5344CB8AC3E}">
        <p14:creationId xmlns:p14="http://schemas.microsoft.com/office/powerpoint/2010/main" val="4289676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ome.oxfordowl.co.uk/reading/reading-schemes-oxford-levels/essential-letters-and-sounds/"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hyperlink" Target="https://home.oxfordowl.co.uk/reading/reading-schemes-oxford-levels/essential-letters-and-sound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63897BD-3FEE-4148-905C-EFBE4781E5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B08BD3-67C7-4273-9EA7-07733AA54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98272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6" name="Rectangle 25">
            <a:extLst>
              <a:ext uri="{FF2B5EF4-FFF2-40B4-BE49-F238E27FC236}">
                <a16:creationId xmlns:a16="http://schemas.microsoft.com/office/drawing/2014/main" id="{C830092F-F110-4A3C-A5BA-262D4A098A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4571" y="616626"/>
            <a:ext cx="4158191" cy="318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6B355D-681C-4477-ACD2-2C2DF3508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616626"/>
            <a:ext cx="4158191" cy="318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10012C-1F57-4C02-A047-46761E18ACE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973019" y="987885"/>
            <a:ext cx="2565020" cy="2542716"/>
          </a:xfrm>
          <a:prstGeom prst="rect">
            <a:avLst/>
          </a:prstGeom>
          <a:noFill/>
        </p:spPr>
      </p:pic>
      <p:pic>
        <p:nvPicPr>
          <p:cNvPr id="1028" name="Picture 4" descr="Thomas Russell Infants' School, Barton under Needwood, Staffordshire"/>
          <p:cNvPicPr>
            <a:picLocks noChangeAspect="1" noChangeArrowheads="1"/>
          </p:cNvPicPr>
          <p:nvPr/>
        </p:nvPicPr>
        <p:blipFill rotWithShape="1">
          <a:blip r:embed="rId3">
            <a:extLst>
              <a:ext uri="{28A0092B-C50C-407E-A947-70E740481C1C}">
                <a14:useLocalDpi xmlns:a14="http://schemas.microsoft.com/office/drawing/2010/main" val="0"/>
              </a:ext>
            </a:extLst>
          </a:blip>
          <a:srcRect l="17047"/>
          <a:stretch/>
        </p:blipFill>
        <p:spPr bwMode="auto">
          <a:xfrm>
            <a:off x="2489982" y="3982720"/>
            <a:ext cx="7526359" cy="1917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omas Russell Infants' School, Barton under Needwood, Staffordshire"/>
          <p:cNvPicPr>
            <a:picLocks noChangeAspect="1" noChangeArrowheads="1"/>
          </p:cNvPicPr>
          <p:nvPr/>
        </p:nvPicPr>
        <p:blipFill rotWithShape="1">
          <a:blip r:embed="rId3">
            <a:extLst>
              <a:ext uri="{28A0092B-C50C-407E-A947-70E740481C1C}">
                <a14:useLocalDpi xmlns:a14="http://schemas.microsoft.com/office/drawing/2010/main" val="0"/>
              </a:ext>
            </a:extLst>
          </a:blip>
          <a:srcRect r="82664"/>
          <a:stretch/>
        </p:blipFill>
        <p:spPr bwMode="auto">
          <a:xfrm>
            <a:off x="2452497" y="616626"/>
            <a:ext cx="2918834" cy="355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a:xfrm>
            <a:off x="1202919" y="284176"/>
            <a:ext cx="3467555" cy="1508760"/>
          </a:xfrm>
        </p:spPr>
        <p:txBody>
          <a:bodyPr>
            <a:normAutofit/>
          </a:bodyPr>
          <a:lstStyle/>
          <a:p>
            <a:pPr algn="ctr"/>
            <a:r>
              <a:rPr lang="en-GB" dirty="0">
                <a:solidFill>
                  <a:schemeClr val="bg2">
                    <a:lumMod val="50000"/>
                  </a:schemeClr>
                </a:solidFill>
                <a:latin typeface="SassoonCRInfant" panose="02010503020300020003"/>
              </a:rPr>
              <a:t>Keeping in touch</a:t>
            </a:r>
          </a:p>
        </p:txBody>
      </p:sp>
      <p:sp>
        <p:nvSpPr>
          <p:cNvPr id="3" name="Content Placeholder 2">
            <a:extLst>
              <a:ext uri="{FF2B5EF4-FFF2-40B4-BE49-F238E27FC236}">
                <a16:creationId xmlns:a16="http://schemas.microsoft.com/office/drawing/2014/main" id="{D3EC10DD-8E93-40B6-B4A3-E5FA4F84E2FC}"/>
              </a:ext>
            </a:extLst>
          </p:cNvPr>
          <p:cNvSpPr>
            <a:spLocks noGrp="1"/>
          </p:cNvSpPr>
          <p:nvPr>
            <p:ph idx="1"/>
          </p:nvPr>
        </p:nvSpPr>
        <p:spPr>
          <a:xfrm>
            <a:off x="1202919" y="2011680"/>
            <a:ext cx="9784080" cy="4562144"/>
          </a:xfrm>
        </p:spPr>
        <p:txBody>
          <a:bodyPr>
            <a:norm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a:p>
            <a:endParaRPr lang="en-GB" sz="2400" dirty="0"/>
          </a:p>
        </p:txBody>
      </p:sp>
      <p:pic>
        <p:nvPicPr>
          <p:cNvPr id="4" name="Picture 2" descr="Tapestry Online Learning Journal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040" y="0"/>
            <a:ext cx="61569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51692" y="2011680"/>
            <a:ext cx="5373859" cy="420624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GB" dirty="0">
                <a:latin typeface="SassoonCRInfant" panose="02010503020300020003"/>
              </a:rPr>
              <a:t>In reception we use the online service Tapestry to share learning and to communicate with parents. Permission forms can be found in your pack. </a:t>
            </a:r>
          </a:p>
          <a:p>
            <a:r>
              <a:rPr lang="en-GB" dirty="0">
                <a:latin typeface="SassoonCRInfant" panose="02010503020300020003"/>
                <a:hlinkClick r:id="rId3"/>
              </a:rPr>
              <a:t>https://home.oxfordowl.co.uk/reading/reading-schemes-oxford-levels/essential-letters-and-sounds/</a:t>
            </a:r>
            <a:r>
              <a:rPr lang="en-GB" dirty="0">
                <a:latin typeface="SassoonCRInfant" panose="02010503020300020003"/>
              </a:rPr>
              <a:t> </a:t>
            </a:r>
          </a:p>
          <a:p>
            <a:r>
              <a:rPr lang="en-GB" b="0" i="0" dirty="0">
                <a:effectLst/>
                <a:latin typeface="SassoonCRInfant" panose="02010503020300020003"/>
              </a:rPr>
              <a:t>@trisschool </a:t>
            </a:r>
            <a:endParaRPr lang="en-GB" dirty="0">
              <a:latin typeface="SassoonCRInfant" panose="02010503020300020003"/>
            </a:endParaRPr>
          </a:p>
          <a:p>
            <a:r>
              <a:rPr lang="en-GB" dirty="0">
                <a:latin typeface="SassoonCRInfant" panose="02010503020300020003"/>
              </a:rPr>
              <a:t> A school newsletter is sent to all parents on a Friday with dates and additional information you might need to know. </a:t>
            </a:r>
          </a:p>
          <a:p>
            <a:endParaRPr lang="en-GB" dirty="0"/>
          </a:p>
        </p:txBody>
      </p:sp>
    </p:spTree>
    <p:extLst>
      <p:ext uri="{BB962C8B-B14F-4D97-AF65-F5344CB8AC3E}">
        <p14:creationId xmlns:p14="http://schemas.microsoft.com/office/powerpoint/2010/main" val="364206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7" y="275299"/>
            <a:ext cx="6069941" cy="1508760"/>
          </a:xfrm>
        </p:spPr>
        <p:txBody>
          <a:bodyPr/>
          <a:lstStyle/>
          <a:p>
            <a:r>
              <a:rPr lang="en-GB" dirty="0">
                <a:latin typeface="SassoonCRInfant" panose="02010503020300020003"/>
              </a:rPr>
              <a:t>Supporting at home</a:t>
            </a:r>
          </a:p>
        </p:txBody>
      </p:sp>
      <p:sp>
        <p:nvSpPr>
          <p:cNvPr id="3" name="Content Placeholder 2"/>
          <p:cNvSpPr>
            <a:spLocks noGrp="1"/>
          </p:cNvSpPr>
          <p:nvPr>
            <p:ph idx="1"/>
          </p:nvPr>
        </p:nvSpPr>
        <p:spPr>
          <a:xfrm>
            <a:off x="1388613" y="2215865"/>
            <a:ext cx="9414774" cy="4220445"/>
          </a:xfrm>
        </p:spPr>
        <p:txBody>
          <a:bodyPr>
            <a:normAutofit/>
          </a:bodyPr>
          <a:lstStyle/>
          <a:p>
            <a:r>
              <a:rPr lang="en-GB" sz="2000" dirty="0">
                <a:latin typeface="SassoonCRInfant" panose="02010503020300020003"/>
              </a:rPr>
              <a:t>Read with your children at home! Each day that your child reads at home, goes towards regular reading certificates and prizes. </a:t>
            </a:r>
          </a:p>
          <a:p>
            <a:r>
              <a:rPr lang="en-GB" sz="2000" dirty="0">
                <a:latin typeface="SassoonCRInfant" panose="02010503020300020003"/>
              </a:rPr>
              <a:t>Hold regular conversations with your children about the learning that is taking place in school. All curriculum maps can be found on the EYFS page on the website. </a:t>
            </a:r>
          </a:p>
          <a:p>
            <a:r>
              <a:rPr lang="en-GB" sz="2000" dirty="0">
                <a:latin typeface="SassoonCRInfant" panose="02010503020300020003"/>
              </a:rPr>
              <a:t>Mathematical Key Instant Recall Facts (KIRFs) – Each term we have a different mathematical focus. These are shared on a half termly basis. Please practice them at home. </a:t>
            </a:r>
          </a:p>
          <a:p>
            <a:r>
              <a:rPr lang="en-GB" sz="2000" dirty="0">
                <a:latin typeface="SassoonCRInfant" panose="02010503020300020003"/>
              </a:rPr>
              <a:t>Please share home experiences through Tapestry. Each week we have Tapestry Time where the children share with the rest of the class. </a:t>
            </a:r>
          </a:p>
          <a:p>
            <a:r>
              <a:rPr lang="en-GB" sz="2000" dirty="0">
                <a:latin typeface="SassoonCRInfant" panose="02010503020300020003"/>
              </a:rPr>
              <a:t>Singing! We use songs to support learning all of the time! We store and share all of the songs that we use on a Padlet. A link will be sent to you all through Tapestry once it is set up. </a:t>
            </a:r>
          </a:p>
        </p:txBody>
      </p:sp>
    </p:spTree>
    <p:extLst>
      <p:ext uri="{BB962C8B-B14F-4D97-AF65-F5344CB8AC3E}">
        <p14:creationId xmlns:p14="http://schemas.microsoft.com/office/powerpoint/2010/main" val="2400325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649" y="248665"/>
            <a:ext cx="8269326" cy="1508760"/>
          </a:xfrm>
        </p:spPr>
        <p:txBody>
          <a:bodyPr/>
          <a:lstStyle/>
          <a:p>
            <a:r>
              <a:rPr lang="en-GB" dirty="0">
                <a:latin typeface="SassoonCRInfant" panose="02010503020300020003"/>
              </a:rPr>
              <a:t>Before the CHILDREN start</a:t>
            </a:r>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SassoonCRInfant" panose="02010503020300020003"/>
              </a:rPr>
              <a:t>Practise putting on the uniform, including PE kit. The children come to school wearing their kits on PE and Forest School days, but it is always good to practise!</a:t>
            </a:r>
          </a:p>
          <a:p>
            <a:r>
              <a:rPr lang="en-GB" dirty="0">
                <a:latin typeface="SassoonCRInfant" panose="02010503020300020003"/>
              </a:rPr>
              <a:t>Practise putting on and zipping up coats!</a:t>
            </a:r>
          </a:p>
          <a:p>
            <a:r>
              <a:rPr lang="en-GB" dirty="0">
                <a:latin typeface="SassoonCRInfant" panose="02010503020300020003"/>
              </a:rPr>
              <a:t>Lots of counting and singing songs. </a:t>
            </a:r>
          </a:p>
          <a:p>
            <a:r>
              <a:rPr lang="en-GB" dirty="0">
                <a:latin typeface="SassoonCRInfant" panose="02010503020300020003"/>
              </a:rPr>
              <a:t>Practise writing and recognising their name.</a:t>
            </a:r>
          </a:p>
          <a:p>
            <a:r>
              <a:rPr lang="en-GB" dirty="0">
                <a:latin typeface="SassoonCRInfant" panose="02010503020300020003"/>
              </a:rPr>
              <a:t>Practise putting on and taking off their shoes and wellies by themselves.</a:t>
            </a:r>
          </a:p>
          <a:p>
            <a:r>
              <a:rPr lang="en-GB" dirty="0">
                <a:latin typeface="SassoonCRInfant" panose="02010503020300020003"/>
              </a:rPr>
              <a:t>Encourage independent personal hygiene e.g. going to the toilet, wiping and washing hands. </a:t>
            </a:r>
          </a:p>
          <a:p>
            <a:endParaRPr lang="en-GB" dirty="0"/>
          </a:p>
        </p:txBody>
      </p:sp>
    </p:spTree>
    <p:extLst>
      <p:ext uri="{BB962C8B-B14F-4D97-AF65-F5344CB8AC3E}">
        <p14:creationId xmlns:p14="http://schemas.microsoft.com/office/powerpoint/2010/main" val="2787370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p:txBody>
          <a:bodyPr/>
          <a:lstStyle/>
          <a:p>
            <a:pPr algn="ctr"/>
            <a:r>
              <a:rPr lang="en-GB" dirty="0">
                <a:solidFill>
                  <a:srgbClr val="455F51"/>
                </a:solidFill>
                <a:latin typeface="SassoonCRInfant" panose="02010503020300020003"/>
              </a:rPr>
              <a:t>Helpful information</a:t>
            </a:r>
          </a:p>
        </p:txBody>
      </p:sp>
      <p:sp>
        <p:nvSpPr>
          <p:cNvPr id="3" name="Content Placeholder 2">
            <a:extLst>
              <a:ext uri="{FF2B5EF4-FFF2-40B4-BE49-F238E27FC236}">
                <a16:creationId xmlns:a16="http://schemas.microsoft.com/office/drawing/2014/main" id="{D3EC10DD-8E93-40B6-B4A3-E5FA4F84E2FC}"/>
              </a:ext>
            </a:extLst>
          </p:cNvPr>
          <p:cNvSpPr>
            <a:spLocks noGrp="1"/>
          </p:cNvSpPr>
          <p:nvPr>
            <p:ph idx="1"/>
          </p:nvPr>
        </p:nvSpPr>
        <p:spPr>
          <a:xfrm>
            <a:off x="133774" y="1997613"/>
            <a:ext cx="6984478" cy="4642338"/>
          </a:xfrm>
        </p:spPr>
        <p:txBody>
          <a:bodyPr>
            <a:normAutofit fontScale="62500" lnSpcReduction="20000"/>
          </a:bodyPr>
          <a:lstStyle/>
          <a:p>
            <a:r>
              <a:rPr lang="en-GB" sz="3000" dirty="0">
                <a:solidFill>
                  <a:schemeClr val="accent3">
                    <a:lumMod val="60000"/>
                    <a:lumOff val="40000"/>
                  </a:schemeClr>
                </a:solidFill>
                <a:latin typeface="SassoonCRInfant" panose="02010503020300020003"/>
              </a:rPr>
              <a:t>Water Bottles- </a:t>
            </a:r>
            <a:r>
              <a:rPr lang="en-GB" sz="3000" dirty="0">
                <a:latin typeface="SassoonCRInfant" panose="02010503020300020003"/>
              </a:rPr>
              <a:t>Please provide your child with a named water bottle that they can open every day. Water only please.</a:t>
            </a:r>
          </a:p>
          <a:p>
            <a:r>
              <a:rPr lang="en-GB" sz="3000" dirty="0">
                <a:solidFill>
                  <a:schemeClr val="accent3">
                    <a:lumMod val="60000"/>
                    <a:lumOff val="40000"/>
                  </a:schemeClr>
                </a:solidFill>
                <a:latin typeface="SassoonCRInfant" panose="02010503020300020003"/>
              </a:rPr>
              <a:t>Snack</a:t>
            </a:r>
            <a:r>
              <a:rPr lang="en-GB" sz="3000" dirty="0">
                <a:latin typeface="SassoonCRInfant" panose="02010503020300020003"/>
              </a:rPr>
              <a:t>- Children are provided with a free piece of fruit for morning snack every day. </a:t>
            </a:r>
          </a:p>
          <a:p>
            <a:r>
              <a:rPr lang="en-GB" sz="3000" dirty="0">
                <a:solidFill>
                  <a:schemeClr val="accent3">
                    <a:lumMod val="60000"/>
                    <a:lumOff val="40000"/>
                  </a:schemeClr>
                </a:solidFill>
                <a:latin typeface="SassoonCRInfant" panose="02010503020300020003"/>
              </a:rPr>
              <a:t>Milk</a:t>
            </a:r>
            <a:r>
              <a:rPr lang="en-GB" sz="3000" dirty="0">
                <a:latin typeface="SassoonCRInfant" panose="02010503020300020003"/>
              </a:rPr>
              <a:t>- Children are provided with free milk up until their 5</a:t>
            </a:r>
            <a:r>
              <a:rPr lang="en-GB" sz="3000" baseline="30000" dirty="0">
                <a:latin typeface="SassoonCRInfant" panose="02010503020300020003"/>
              </a:rPr>
              <a:t>th</a:t>
            </a:r>
            <a:r>
              <a:rPr lang="en-GB" sz="3000" dirty="0">
                <a:latin typeface="SassoonCRInfant" panose="02010503020300020003"/>
              </a:rPr>
              <a:t> birthday. After turning 5, children can have milk if you sign up for it. Your child will receive a letter after their 5</a:t>
            </a:r>
            <a:r>
              <a:rPr lang="en-GB" sz="3000" baseline="30000" dirty="0">
                <a:latin typeface="SassoonCRInfant" panose="02010503020300020003"/>
              </a:rPr>
              <a:t>th</a:t>
            </a:r>
            <a:r>
              <a:rPr lang="en-GB" sz="3000" dirty="0">
                <a:latin typeface="SassoonCRInfant" panose="02010503020300020003"/>
              </a:rPr>
              <a:t> birthday with more information. </a:t>
            </a:r>
          </a:p>
          <a:p>
            <a:r>
              <a:rPr lang="en-GB" sz="3000" dirty="0">
                <a:solidFill>
                  <a:schemeClr val="accent3">
                    <a:lumMod val="60000"/>
                    <a:lumOff val="40000"/>
                  </a:schemeClr>
                </a:solidFill>
                <a:latin typeface="SassoonCRInfant" panose="02010503020300020003"/>
              </a:rPr>
              <a:t>Universal Free School Meals- </a:t>
            </a:r>
            <a:r>
              <a:rPr lang="en-GB" sz="3000" dirty="0">
                <a:latin typeface="SassoonCRInfant" panose="02010503020300020003"/>
              </a:rPr>
              <a:t>Until the end of Year 2, all children are provided with a universal free school dinner. You can send you child with a packed lunch if you wish.</a:t>
            </a:r>
          </a:p>
          <a:p>
            <a:r>
              <a:rPr lang="en-GB" sz="3000" dirty="0">
                <a:solidFill>
                  <a:schemeClr val="accent3">
                    <a:lumMod val="60000"/>
                    <a:lumOff val="40000"/>
                  </a:schemeClr>
                </a:solidFill>
                <a:latin typeface="SassoonCRInfant" panose="02010503020300020003"/>
              </a:rPr>
              <a:t>Healthy lunch- </a:t>
            </a:r>
            <a:r>
              <a:rPr lang="en-GB" sz="3000" dirty="0">
                <a:latin typeface="SassoonCRInfant" panose="02010503020300020003"/>
              </a:rPr>
              <a:t>We are a healthy eating school and so please provide a healthy packed lunch if you choose to do so. </a:t>
            </a:r>
          </a:p>
          <a:p>
            <a:r>
              <a:rPr lang="en-GB" sz="3000" dirty="0">
                <a:solidFill>
                  <a:schemeClr val="accent2">
                    <a:lumMod val="60000"/>
                    <a:lumOff val="40000"/>
                  </a:schemeClr>
                </a:solidFill>
                <a:latin typeface="SassoonCRInfant" panose="02010503020300020003"/>
              </a:rPr>
              <a:t>Birthdays </a:t>
            </a:r>
            <a:r>
              <a:rPr lang="en-GB" sz="3000" dirty="0">
                <a:solidFill>
                  <a:srgbClr val="FFFFFF"/>
                </a:solidFill>
                <a:latin typeface="SassoonCRInfant" panose="02010503020300020003"/>
              </a:rPr>
              <a:t>– As we are healthy school we do not accept sweet treats to hand out to celebrate birthdays. Instead we encourage children to bring in a book to share with the class. Sometimes we are lucky enough to be gifted these to go into our Birthday Book Basket!</a:t>
            </a:r>
            <a:endParaRPr kumimoji="0" lang="en-GB" sz="3000" b="0" i="0" u="none" strike="noStrike" kern="1200" cap="none" spc="0" normalizeH="0" baseline="0" noProof="0" dirty="0">
              <a:ln>
                <a:noFill/>
              </a:ln>
              <a:solidFill>
                <a:srgbClr val="FFFFFF"/>
              </a:solidFill>
              <a:effectLst/>
              <a:uLnTx/>
              <a:uFillTx/>
              <a:latin typeface="SassoonCRInfant" panose="02010503020300020003"/>
            </a:endParaRPr>
          </a:p>
          <a:p>
            <a:pPr marL="0" indent="0">
              <a:buNone/>
            </a:pPr>
            <a:endParaRPr lang="en-GB" sz="2400" dirty="0"/>
          </a:p>
          <a:p>
            <a:endParaRPr lang="en-GB"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795" b="6461"/>
          <a:stretch/>
        </p:blipFill>
        <p:spPr>
          <a:xfrm>
            <a:off x="7406933" y="2230018"/>
            <a:ext cx="4030101" cy="4177527"/>
          </a:xfrm>
          <a:prstGeom prst="rect">
            <a:avLst/>
          </a:prstGeom>
        </p:spPr>
      </p:pic>
    </p:spTree>
    <p:extLst>
      <p:ext uri="{BB962C8B-B14F-4D97-AF65-F5344CB8AC3E}">
        <p14:creationId xmlns:p14="http://schemas.microsoft.com/office/powerpoint/2010/main" val="137423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a:xfrm>
            <a:off x="1535853" y="284176"/>
            <a:ext cx="9784080" cy="1508760"/>
          </a:xfrm>
        </p:spPr>
        <p:txBody>
          <a:bodyPr>
            <a:normAutofit/>
          </a:bodyPr>
          <a:lstStyle/>
          <a:p>
            <a:pPr algn="ctr"/>
            <a:r>
              <a:rPr lang="en-GB" dirty="0">
                <a:latin typeface="SassoonCRInfant" panose="02010503020300020003" pitchFamily="2" charset="0"/>
              </a:rPr>
              <a:t>Excite, explore, excel</a:t>
            </a:r>
          </a:p>
        </p:txBody>
      </p:sp>
      <p:pic>
        <p:nvPicPr>
          <p:cNvPr id="4098" name="Picture 2" descr="Thomas Russell Infants' School, Barton under Needwood, Staffordsh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148" y="1899140"/>
            <a:ext cx="7131490" cy="484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68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F0A91-0275-C975-D465-8BE650DCDBA7}"/>
              </a:ext>
            </a:extLst>
          </p:cNvPr>
          <p:cNvSpPr txBox="1"/>
          <p:nvPr/>
        </p:nvSpPr>
        <p:spPr>
          <a:xfrm>
            <a:off x="4985742" y="1523496"/>
            <a:ext cx="6920508" cy="3477875"/>
          </a:xfrm>
          <a:prstGeom prst="rect">
            <a:avLst/>
          </a:prstGeom>
          <a:noFill/>
        </p:spPr>
        <p:txBody>
          <a:bodyPr wrap="square" rtlCol="0">
            <a:spAutoFit/>
          </a:bodyPr>
          <a:lstStyle/>
          <a:p>
            <a:pPr algn="ctr"/>
            <a:r>
              <a:rPr lang="en-GB" sz="4400" dirty="0">
                <a:solidFill>
                  <a:schemeClr val="bg1"/>
                </a:solidFill>
                <a:latin typeface="SassoonCRInfant" panose="02010503020300020003"/>
              </a:rPr>
              <a:t>Thank you! </a:t>
            </a:r>
          </a:p>
          <a:p>
            <a:pPr algn="ctr"/>
            <a:r>
              <a:rPr lang="en-GB" sz="4400" dirty="0">
                <a:solidFill>
                  <a:schemeClr val="bg1"/>
                </a:solidFill>
                <a:latin typeface="SassoonCRInfant" panose="02010503020300020003"/>
              </a:rPr>
              <a:t>We look forward to </a:t>
            </a:r>
          </a:p>
          <a:p>
            <a:pPr algn="ctr"/>
            <a:r>
              <a:rPr lang="en-GB" sz="4400" dirty="0">
                <a:solidFill>
                  <a:schemeClr val="bg1"/>
                </a:solidFill>
                <a:latin typeface="SassoonCRInfant" panose="02010503020300020003"/>
              </a:rPr>
              <a:t>your child</a:t>
            </a:r>
          </a:p>
          <a:p>
            <a:pPr algn="ctr"/>
            <a:r>
              <a:rPr lang="en-GB" sz="4400" dirty="0">
                <a:solidFill>
                  <a:schemeClr val="bg1"/>
                </a:solidFill>
                <a:latin typeface="SassoonCRInfant" panose="02010503020300020003"/>
              </a:rPr>
              <a:t>starting with us in September.</a:t>
            </a:r>
          </a:p>
        </p:txBody>
      </p:sp>
      <p:pic>
        <p:nvPicPr>
          <p:cNvPr id="6" name="Picture 6" descr="Thomas Russell Infants' School, Barton under Needwood, Staffordshire"/>
          <p:cNvPicPr>
            <a:picLocks noChangeAspect="1" noChangeArrowheads="1"/>
          </p:cNvPicPr>
          <p:nvPr/>
        </p:nvPicPr>
        <p:blipFill rotWithShape="1">
          <a:blip r:embed="rId2">
            <a:extLst>
              <a:ext uri="{28A0092B-C50C-407E-A947-70E740481C1C}">
                <a14:useLocalDpi xmlns:a14="http://schemas.microsoft.com/office/drawing/2010/main" val="0"/>
              </a:ext>
            </a:extLst>
          </a:blip>
          <a:srcRect r="82664"/>
          <a:stretch/>
        </p:blipFill>
        <p:spPr bwMode="auto">
          <a:xfrm>
            <a:off x="1620127" y="1126422"/>
            <a:ext cx="3579721" cy="43647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42648" y="1251719"/>
            <a:ext cx="745587" cy="604911"/>
          </a:xfrm>
          <a:prstGeom prst="rect">
            <a:avLst/>
          </a:prstGeom>
          <a:solidFill>
            <a:srgbClr val="455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063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a:xfrm>
            <a:off x="1535853" y="284176"/>
            <a:ext cx="9784080" cy="1508760"/>
          </a:xfrm>
        </p:spPr>
        <p:txBody>
          <a:bodyPr>
            <a:normAutofit/>
          </a:bodyPr>
          <a:lstStyle/>
          <a:p>
            <a:pPr algn="ctr"/>
            <a:r>
              <a:rPr lang="en-GB" i="1" dirty="0">
                <a:latin typeface="SassoonCRInfant" panose="02010503020300020003" pitchFamily="2" charset="0"/>
              </a:rPr>
              <a:t>‘</a:t>
            </a:r>
            <a:r>
              <a:rPr lang="en-GB" dirty="0">
                <a:latin typeface="SassoonCRInfant" panose="02010503020300020003" pitchFamily="2" charset="0"/>
              </a:rPr>
              <a:t>Our children blossom through nurture and challenge’ </a:t>
            </a:r>
          </a:p>
        </p:txBody>
      </p:sp>
      <p:pic>
        <p:nvPicPr>
          <p:cNvPr id="2050" name="Picture 2" descr="Thomas Russell Infants' School, Barton under Needwood, Staffordsh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442" y="1997612"/>
            <a:ext cx="8270973" cy="465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2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p:txBody>
          <a:bodyPr/>
          <a:lstStyle/>
          <a:p>
            <a:pPr algn="ctr"/>
            <a:r>
              <a:rPr lang="en-GB" dirty="0">
                <a:latin typeface="SassoonCRInfant" panose="02010503020300020003" pitchFamily="2" charset="0"/>
              </a:rPr>
              <a:t>The Early Years Foundation Stage (EYFS)</a:t>
            </a:r>
          </a:p>
        </p:txBody>
      </p:sp>
      <p:sp>
        <p:nvSpPr>
          <p:cNvPr id="3" name="Content Placeholder 2">
            <a:extLst>
              <a:ext uri="{FF2B5EF4-FFF2-40B4-BE49-F238E27FC236}">
                <a16:creationId xmlns:a16="http://schemas.microsoft.com/office/drawing/2014/main" id="{D3EC10DD-8E93-40B6-B4A3-E5FA4F84E2FC}"/>
              </a:ext>
            </a:extLst>
          </p:cNvPr>
          <p:cNvSpPr>
            <a:spLocks noGrp="1"/>
          </p:cNvSpPr>
          <p:nvPr>
            <p:ph idx="1"/>
          </p:nvPr>
        </p:nvSpPr>
        <p:spPr/>
        <p:txBody>
          <a:bodyPr>
            <a:normAutofit fontScale="92500" lnSpcReduction="10000"/>
          </a:bodyPr>
          <a:lstStyle/>
          <a:p>
            <a:r>
              <a:rPr lang="en-GB" sz="2400" dirty="0">
                <a:latin typeface="SassoonCRInfant" panose="02010503020300020003"/>
              </a:rPr>
              <a:t>The EYFS is the first part of the National Curriculum focussing on the children aged 0-5 years. </a:t>
            </a:r>
          </a:p>
          <a:p>
            <a:r>
              <a:rPr lang="en-GB" sz="2400" dirty="0">
                <a:latin typeface="SassoonCRInfant" panose="02010503020300020003"/>
              </a:rPr>
              <a:t>The philosophy underpinning the EYFS is that every child is unique and that they should be provided with an environment and opportunities that enables them to build strong relationships in order to be independent learners. </a:t>
            </a:r>
          </a:p>
          <a:p>
            <a:r>
              <a:rPr lang="en-GB" sz="2400" dirty="0">
                <a:latin typeface="SassoonCRInfant" panose="02010503020300020003"/>
              </a:rPr>
              <a:t>These principles fall under</a:t>
            </a:r>
          </a:p>
          <a:p>
            <a:pPr lvl="7"/>
            <a:r>
              <a:rPr lang="en-GB" sz="2400" dirty="0">
                <a:latin typeface="SassoonCRInfant" panose="02010503020300020003"/>
              </a:rPr>
              <a:t>A unique child</a:t>
            </a:r>
          </a:p>
          <a:p>
            <a:pPr lvl="7"/>
            <a:r>
              <a:rPr lang="en-GB" sz="2400" dirty="0">
                <a:latin typeface="SassoonCRInfant" panose="02010503020300020003"/>
              </a:rPr>
              <a:t>Positive relationships</a:t>
            </a:r>
          </a:p>
          <a:p>
            <a:pPr lvl="7"/>
            <a:r>
              <a:rPr lang="en-GB" sz="2400" dirty="0">
                <a:latin typeface="SassoonCRInfant" panose="02010503020300020003"/>
              </a:rPr>
              <a:t>Enabling environment</a:t>
            </a:r>
          </a:p>
          <a:p>
            <a:pPr lvl="7"/>
            <a:r>
              <a:rPr lang="en-GB" sz="2400" dirty="0">
                <a:latin typeface="SassoonCRInfant" panose="02010503020300020003"/>
              </a:rPr>
              <a:t>Learning and development</a:t>
            </a:r>
          </a:p>
          <a:p>
            <a:r>
              <a:rPr lang="en-GB" sz="2400" dirty="0">
                <a:latin typeface="SassoonCRInfant" panose="02010503020300020003"/>
              </a:rPr>
              <a:t>For more information on the EYFS please visit the school website where you will find a parent guide. </a:t>
            </a:r>
          </a:p>
          <a:p>
            <a:endParaRPr lang="en-GB" dirty="0"/>
          </a:p>
          <a:p>
            <a:pPr marL="1400400" lvl="7" indent="0">
              <a:buNone/>
            </a:pPr>
            <a:endParaRPr lang="en-GB" sz="2000" dirty="0"/>
          </a:p>
        </p:txBody>
      </p:sp>
    </p:spTree>
    <p:extLst>
      <p:ext uri="{BB962C8B-B14F-4D97-AF65-F5344CB8AC3E}">
        <p14:creationId xmlns:p14="http://schemas.microsoft.com/office/powerpoint/2010/main" val="4099307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2BAD85-AB9C-4458-9C9C-61CACAACC8A5}"/>
              </a:ext>
            </a:extLst>
          </p:cNvPr>
          <p:cNvSpPr txBox="1">
            <a:spLocks/>
          </p:cNvSpPr>
          <p:nvPr/>
        </p:nvSpPr>
        <p:spPr>
          <a:xfrm>
            <a:off x="879361" y="492369"/>
            <a:ext cx="10684281" cy="6147581"/>
          </a:xfrm>
          <a:prstGeom prst="rect">
            <a:avLst/>
          </a:prstGeom>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GB" sz="2800" dirty="0">
                <a:solidFill>
                  <a:schemeClr val="bg1"/>
                </a:solidFill>
                <a:latin typeface="SassoonCRInfant" panose="02010503020300020003"/>
              </a:rPr>
              <a:t>The EYFS is made up of 7 areas of learning and development that are identified as Prime or Specific areas.</a:t>
            </a:r>
          </a:p>
          <a:p>
            <a:pPr marL="0" indent="0">
              <a:buNone/>
            </a:pPr>
            <a:endParaRPr lang="en-GB" dirty="0">
              <a:solidFill>
                <a:schemeClr val="bg1"/>
              </a:solidFill>
              <a:latin typeface="SassoonCRInfant" panose="02010503020300020003"/>
            </a:endParaRPr>
          </a:p>
          <a:p>
            <a:pPr lvl="4"/>
            <a:r>
              <a:rPr lang="en-GB" sz="2400" dirty="0">
                <a:solidFill>
                  <a:schemeClr val="bg1"/>
                </a:solidFill>
                <a:latin typeface="SassoonCRInfant" panose="02010503020300020003"/>
              </a:rPr>
              <a:t>Prime Areas</a:t>
            </a:r>
          </a:p>
          <a:p>
            <a:pPr lvl="7"/>
            <a:r>
              <a:rPr lang="en-GB" sz="2400" dirty="0">
                <a:solidFill>
                  <a:schemeClr val="bg1"/>
                </a:solidFill>
                <a:latin typeface="SassoonCRInfant" panose="02010503020300020003"/>
              </a:rPr>
              <a:t>Personal, Social and Emotional  development</a:t>
            </a:r>
          </a:p>
          <a:p>
            <a:pPr lvl="7"/>
            <a:r>
              <a:rPr lang="en-GB" sz="2400" dirty="0">
                <a:solidFill>
                  <a:schemeClr val="bg1"/>
                </a:solidFill>
                <a:latin typeface="SassoonCRInfant" panose="02010503020300020003"/>
              </a:rPr>
              <a:t>Physical development</a:t>
            </a:r>
          </a:p>
          <a:p>
            <a:pPr lvl="7"/>
            <a:r>
              <a:rPr lang="en-GB" sz="2400" dirty="0">
                <a:solidFill>
                  <a:schemeClr val="bg1"/>
                </a:solidFill>
                <a:latin typeface="SassoonCRInfant" panose="02010503020300020003"/>
              </a:rPr>
              <a:t>Communication and language</a:t>
            </a:r>
          </a:p>
          <a:p>
            <a:pPr marL="1400400" lvl="7" indent="0">
              <a:buNone/>
            </a:pPr>
            <a:endParaRPr lang="en-GB" sz="2400" dirty="0">
              <a:solidFill>
                <a:schemeClr val="bg1"/>
              </a:solidFill>
              <a:latin typeface="SassoonCRInfant" panose="02010503020300020003"/>
            </a:endParaRPr>
          </a:p>
          <a:p>
            <a:pPr lvl="4"/>
            <a:r>
              <a:rPr lang="en-GB" sz="2400" dirty="0">
                <a:solidFill>
                  <a:schemeClr val="bg1"/>
                </a:solidFill>
                <a:latin typeface="SassoonCRInfant" panose="02010503020300020003"/>
              </a:rPr>
              <a:t>Specific Areas                                                                    </a:t>
            </a:r>
          </a:p>
          <a:p>
            <a:pPr lvl="7"/>
            <a:r>
              <a:rPr lang="en-GB" sz="2400" dirty="0">
                <a:solidFill>
                  <a:schemeClr val="bg1"/>
                </a:solidFill>
                <a:latin typeface="SassoonCRInfant" panose="02010503020300020003"/>
              </a:rPr>
              <a:t>Literacy</a:t>
            </a:r>
          </a:p>
          <a:p>
            <a:pPr lvl="7"/>
            <a:r>
              <a:rPr lang="en-GB" sz="2400" dirty="0">
                <a:solidFill>
                  <a:schemeClr val="bg1"/>
                </a:solidFill>
                <a:latin typeface="SassoonCRInfant" panose="02010503020300020003"/>
              </a:rPr>
              <a:t>Mathematics</a:t>
            </a:r>
          </a:p>
          <a:p>
            <a:pPr lvl="7"/>
            <a:r>
              <a:rPr lang="en-GB" sz="2400" dirty="0">
                <a:solidFill>
                  <a:schemeClr val="bg1"/>
                </a:solidFill>
                <a:latin typeface="SassoonCRInfant" panose="02010503020300020003"/>
              </a:rPr>
              <a:t>Understanding the world</a:t>
            </a:r>
          </a:p>
          <a:p>
            <a:pPr lvl="7"/>
            <a:r>
              <a:rPr lang="en-GB" sz="2400" dirty="0">
                <a:solidFill>
                  <a:schemeClr val="bg1"/>
                </a:solidFill>
                <a:latin typeface="SassoonCRInfant" panose="02010503020300020003"/>
              </a:rPr>
              <a:t>Expressive art and design</a:t>
            </a:r>
          </a:p>
        </p:txBody>
      </p:sp>
      <p:pic>
        <p:nvPicPr>
          <p:cNvPr id="3" name="Picture 2">
            <a:extLst>
              <a:ext uri="{FF2B5EF4-FFF2-40B4-BE49-F238E27FC236}">
                <a16:creationId xmlns:a16="http://schemas.microsoft.com/office/drawing/2014/main" id="{03777E1B-1540-4D3B-BCF7-7E3E94BF1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330" y="2734513"/>
            <a:ext cx="3036758" cy="3189209"/>
          </a:xfrm>
          <a:prstGeom prst="rect">
            <a:avLst/>
          </a:prstGeom>
        </p:spPr>
      </p:pic>
    </p:spTree>
    <p:extLst>
      <p:ext uri="{BB962C8B-B14F-4D97-AF65-F5344CB8AC3E}">
        <p14:creationId xmlns:p14="http://schemas.microsoft.com/office/powerpoint/2010/main" val="347414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2BAD85-AB9C-4458-9C9C-61CACAACC8A5}"/>
              </a:ext>
            </a:extLst>
          </p:cNvPr>
          <p:cNvSpPr txBox="1">
            <a:spLocks/>
          </p:cNvSpPr>
          <p:nvPr/>
        </p:nvSpPr>
        <p:spPr>
          <a:xfrm>
            <a:off x="879361" y="281352"/>
            <a:ext cx="10684281" cy="6133515"/>
          </a:xfrm>
          <a:prstGeom prst="rect">
            <a:avLst/>
          </a:prstGeom>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GB" sz="2800" dirty="0">
                <a:solidFill>
                  <a:schemeClr val="bg1"/>
                </a:solidFill>
                <a:latin typeface="SassoonCRInfant"/>
              </a:rPr>
              <a:t>The Characteristics of Effective Learning is also a key part of the EYFS curriculum. The children are regularly observed and provided opportunities to continue developing these important skills.</a:t>
            </a:r>
          </a:p>
          <a:p>
            <a:pPr marL="0" indent="0">
              <a:buNone/>
            </a:pPr>
            <a:endParaRPr lang="en-GB" sz="300" dirty="0">
              <a:solidFill>
                <a:schemeClr val="bg1"/>
              </a:solidFill>
              <a:latin typeface="SassoonCRInfant"/>
            </a:endParaRPr>
          </a:p>
          <a:p>
            <a:pPr lvl="5"/>
            <a:r>
              <a:rPr lang="en-GB" sz="2200" dirty="0">
                <a:solidFill>
                  <a:schemeClr val="bg1"/>
                </a:solidFill>
                <a:latin typeface="SassoonCRInfant"/>
              </a:rPr>
              <a:t>Playing and exploring</a:t>
            </a:r>
          </a:p>
          <a:p>
            <a:pPr lvl="8"/>
            <a:r>
              <a:rPr lang="en-GB" sz="2200" dirty="0">
                <a:solidFill>
                  <a:schemeClr val="bg1"/>
                </a:solidFill>
                <a:latin typeface="SassoonCRInfant"/>
              </a:rPr>
              <a:t>Finding out and exploring</a:t>
            </a:r>
          </a:p>
          <a:p>
            <a:pPr lvl="8"/>
            <a:r>
              <a:rPr lang="en-GB" sz="2200" dirty="0">
                <a:solidFill>
                  <a:schemeClr val="bg1"/>
                </a:solidFill>
                <a:latin typeface="SassoonCRInfant"/>
              </a:rPr>
              <a:t>Playing with what they know</a:t>
            </a:r>
          </a:p>
          <a:p>
            <a:pPr lvl="8"/>
            <a:r>
              <a:rPr lang="en-GB" sz="2200" dirty="0">
                <a:solidFill>
                  <a:schemeClr val="bg1"/>
                </a:solidFill>
                <a:latin typeface="SassoonCRInfant"/>
              </a:rPr>
              <a:t>Being willing to ‘have a go’.                                         </a:t>
            </a:r>
          </a:p>
          <a:p>
            <a:pPr lvl="5"/>
            <a:r>
              <a:rPr lang="en-GB" sz="2200" dirty="0">
                <a:solidFill>
                  <a:schemeClr val="bg1"/>
                </a:solidFill>
                <a:latin typeface="SassoonCRInfant"/>
              </a:rPr>
              <a:t>Active learning</a:t>
            </a:r>
          </a:p>
          <a:p>
            <a:pPr lvl="8"/>
            <a:r>
              <a:rPr lang="en-GB" sz="2200" dirty="0">
                <a:solidFill>
                  <a:schemeClr val="bg1"/>
                </a:solidFill>
                <a:latin typeface="SassoonCRInfant"/>
              </a:rPr>
              <a:t>Being involved and concentrating</a:t>
            </a:r>
          </a:p>
          <a:p>
            <a:pPr lvl="8"/>
            <a:r>
              <a:rPr lang="en-GB" sz="2200" dirty="0">
                <a:solidFill>
                  <a:schemeClr val="bg1"/>
                </a:solidFill>
                <a:latin typeface="SassoonCRInfant"/>
              </a:rPr>
              <a:t>Keeping in touch</a:t>
            </a:r>
          </a:p>
          <a:p>
            <a:pPr lvl="8"/>
            <a:r>
              <a:rPr lang="en-GB" sz="2200" dirty="0">
                <a:solidFill>
                  <a:schemeClr val="bg1"/>
                </a:solidFill>
                <a:latin typeface="SassoonCRInfant"/>
              </a:rPr>
              <a:t>Enjoying achieving what they set out to do</a:t>
            </a:r>
          </a:p>
          <a:p>
            <a:pPr lvl="5"/>
            <a:r>
              <a:rPr lang="en-GB" sz="2200" dirty="0">
                <a:solidFill>
                  <a:schemeClr val="bg1"/>
                </a:solidFill>
                <a:latin typeface="SassoonCRInfant"/>
              </a:rPr>
              <a:t>Creating and thinking critically</a:t>
            </a:r>
          </a:p>
          <a:p>
            <a:pPr lvl="8"/>
            <a:r>
              <a:rPr lang="en-GB" sz="2200" dirty="0">
                <a:solidFill>
                  <a:schemeClr val="bg1"/>
                </a:solidFill>
                <a:latin typeface="SassoonCRInfant"/>
              </a:rPr>
              <a:t>Having their own ideas</a:t>
            </a:r>
          </a:p>
          <a:p>
            <a:pPr lvl="8"/>
            <a:r>
              <a:rPr lang="en-GB" sz="2200" dirty="0">
                <a:solidFill>
                  <a:schemeClr val="bg1"/>
                </a:solidFill>
                <a:latin typeface="SassoonCRInfant"/>
              </a:rPr>
              <a:t>Making links</a:t>
            </a:r>
          </a:p>
          <a:p>
            <a:pPr lvl="8"/>
            <a:r>
              <a:rPr lang="en-GB" sz="2200" dirty="0">
                <a:solidFill>
                  <a:schemeClr val="bg1"/>
                </a:solidFill>
                <a:latin typeface="SassoonCRInfant"/>
              </a:rPr>
              <a:t>Choosing ways to do things</a:t>
            </a:r>
          </a:p>
        </p:txBody>
      </p:sp>
    </p:spTree>
    <p:extLst>
      <p:ext uri="{BB962C8B-B14F-4D97-AF65-F5344CB8AC3E}">
        <p14:creationId xmlns:p14="http://schemas.microsoft.com/office/powerpoint/2010/main" val="381636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1E4781-4571-4C15-B3D3-D414E93B52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1FF8531-03E0-4106-A776-8669E9205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a:xfrm>
            <a:off x="6761243" y="244689"/>
            <a:ext cx="4936097" cy="1508760"/>
          </a:xfrm>
        </p:spPr>
        <p:txBody>
          <a:bodyPr>
            <a:normAutofit/>
          </a:bodyPr>
          <a:lstStyle/>
          <a:p>
            <a:pPr algn="ctr"/>
            <a:r>
              <a:rPr lang="en-GB" dirty="0">
                <a:latin typeface="SassoonCRInfant" panose="02010503020300020003"/>
              </a:rPr>
              <a:t>The Reception classroom</a:t>
            </a:r>
          </a:p>
        </p:txBody>
      </p:sp>
      <p:sp>
        <p:nvSpPr>
          <p:cNvPr id="3" name="Content Placeholder 2">
            <a:extLst>
              <a:ext uri="{FF2B5EF4-FFF2-40B4-BE49-F238E27FC236}">
                <a16:creationId xmlns:a16="http://schemas.microsoft.com/office/drawing/2014/main" id="{D3EC10DD-8E93-40B6-B4A3-E5FA4F84E2FC}"/>
              </a:ext>
            </a:extLst>
          </p:cNvPr>
          <p:cNvSpPr>
            <a:spLocks noGrp="1"/>
          </p:cNvSpPr>
          <p:nvPr>
            <p:ph idx="1"/>
          </p:nvPr>
        </p:nvSpPr>
        <p:spPr>
          <a:xfrm>
            <a:off x="6351668" y="1998136"/>
            <a:ext cx="5593322" cy="4615175"/>
          </a:xfrm>
        </p:spPr>
        <p:txBody>
          <a:bodyPr>
            <a:normAutofit/>
          </a:bodyPr>
          <a:lstStyle/>
          <a:p>
            <a:pPr marL="0" indent="0">
              <a:buNone/>
            </a:pPr>
            <a:r>
              <a:rPr lang="en-GB" sz="2100" dirty="0">
                <a:latin typeface="SassoonCRInfant" panose="02010503020300020003"/>
              </a:rPr>
              <a:t>Play has a very important role in learning within the EYFS and we provide constant opportunities for play within the classroom! Play provides children with the chance to explore ideas, express emotions and apply new learning in different situations! </a:t>
            </a:r>
          </a:p>
          <a:p>
            <a:pPr marL="0" indent="0">
              <a:buNone/>
            </a:pPr>
            <a:r>
              <a:rPr lang="en-GB" sz="2100" dirty="0">
                <a:latin typeface="SassoonCRInfant" panose="02010503020300020003"/>
              </a:rPr>
              <a:t>The children also access guided activities with an adult throughout the week with a focus on areas across the curriculum. </a:t>
            </a:r>
          </a:p>
          <a:p>
            <a:pPr marL="0" indent="0">
              <a:buNone/>
            </a:pPr>
            <a:r>
              <a:rPr lang="en-GB" sz="2100" dirty="0">
                <a:latin typeface="SassoonCRInfant" panose="02010503020300020003"/>
              </a:rPr>
              <a:t>In EYFS the children learn inside and outside. Please ensure that they are dressed for the weather and bring a coat into school.</a:t>
            </a:r>
          </a:p>
          <a:p>
            <a:pPr marL="0" indent="0">
              <a:buNone/>
            </a:pPr>
            <a:endParaRPr lang="en-GB" sz="2000" dirty="0"/>
          </a:p>
        </p:txBody>
      </p:sp>
      <p:pic>
        <p:nvPicPr>
          <p:cNvPr id="5" name="Picture 4">
            <a:extLst>
              <a:ext uri="{FF2B5EF4-FFF2-40B4-BE49-F238E27FC236}">
                <a16:creationId xmlns:a16="http://schemas.microsoft.com/office/drawing/2014/main" id="{E96EF0C5-8A97-40AE-9553-59FCF673A86D}"/>
              </a:ext>
            </a:extLst>
          </p:cNvPr>
          <p:cNvPicPr>
            <a:picLocks noChangeAspect="1"/>
          </p:cNvPicPr>
          <p:nvPr/>
        </p:nvPicPr>
        <p:blipFill>
          <a:blip r:embed="rId2"/>
          <a:stretch>
            <a:fillRect/>
          </a:stretch>
        </p:blipFill>
        <p:spPr>
          <a:xfrm>
            <a:off x="114278" y="238125"/>
            <a:ext cx="2948470" cy="1943100"/>
          </a:xfrm>
          <a:prstGeom prst="rect">
            <a:avLst/>
          </a:prstGeom>
        </p:spPr>
      </p:pic>
      <p:pic>
        <p:nvPicPr>
          <p:cNvPr id="7" name="Picture 6">
            <a:extLst>
              <a:ext uri="{FF2B5EF4-FFF2-40B4-BE49-F238E27FC236}">
                <a16:creationId xmlns:a16="http://schemas.microsoft.com/office/drawing/2014/main" id="{14003123-803B-4AC6-9325-DB8F6A3FA7C7}"/>
              </a:ext>
            </a:extLst>
          </p:cNvPr>
          <p:cNvPicPr>
            <a:picLocks noChangeAspect="1"/>
          </p:cNvPicPr>
          <p:nvPr/>
        </p:nvPicPr>
        <p:blipFill rotWithShape="1">
          <a:blip r:embed="rId3"/>
          <a:srcRect b="4584"/>
          <a:stretch/>
        </p:blipFill>
        <p:spPr>
          <a:xfrm>
            <a:off x="3121828" y="238125"/>
            <a:ext cx="2944589" cy="1943100"/>
          </a:xfrm>
          <a:prstGeom prst="rect">
            <a:avLst/>
          </a:prstGeom>
        </p:spPr>
      </p:pic>
      <p:pic>
        <p:nvPicPr>
          <p:cNvPr id="9" name="Picture 8">
            <a:extLst>
              <a:ext uri="{FF2B5EF4-FFF2-40B4-BE49-F238E27FC236}">
                <a16:creationId xmlns:a16="http://schemas.microsoft.com/office/drawing/2014/main" id="{0BCCB70F-A625-4AB4-8BD2-DD274143861F}"/>
              </a:ext>
            </a:extLst>
          </p:cNvPr>
          <p:cNvPicPr>
            <a:picLocks noChangeAspect="1"/>
          </p:cNvPicPr>
          <p:nvPr/>
        </p:nvPicPr>
        <p:blipFill>
          <a:blip r:embed="rId4"/>
          <a:stretch>
            <a:fillRect/>
          </a:stretch>
        </p:blipFill>
        <p:spPr>
          <a:xfrm>
            <a:off x="104134" y="2249805"/>
            <a:ext cx="2958614" cy="2067948"/>
          </a:xfrm>
          <a:prstGeom prst="rect">
            <a:avLst/>
          </a:prstGeom>
        </p:spPr>
      </p:pic>
      <p:pic>
        <p:nvPicPr>
          <p:cNvPr id="11" name="Picture 10">
            <a:extLst>
              <a:ext uri="{FF2B5EF4-FFF2-40B4-BE49-F238E27FC236}">
                <a16:creationId xmlns:a16="http://schemas.microsoft.com/office/drawing/2014/main" id="{532512E9-86E1-4666-A573-A31113FE67B0}"/>
              </a:ext>
            </a:extLst>
          </p:cNvPr>
          <p:cNvPicPr>
            <a:picLocks noChangeAspect="1"/>
          </p:cNvPicPr>
          <p:nvPr/>
        </p:nvPicPr>
        <p:blipFill rotWithShape="1">
          <a:blip r:embed="rId5"/>
          <a:srcRect l="2518" r="-1"/>
          <a:stretch/>
        </p:blipFill>
        <p:spPr>
          <a:xfrm>
            <a:off x="3121829" y="2249857"/>
            <a:ext cx="2949834" cy="2067948"/>
          </a:xfrm>
          <a:prstGeom prst="rect">
            <a:avLst/>
          </a:prstGeom>
        </p:spPr>
      </p:pic>
      <p:pic>
        <p:nvPicPr>
          <p:cNvPr id="13" name="Picture 12">
            <a:extLst>
              <a:ext uri="{FF2B5EF4-FFF2-40B4-BE49-F238E27FC236}">
                <a16:creationId xmlns:a16="http://schemas.microsoft.com/office/drawing/2014/main" id="{E1889EAA-2F01-4936-800C-E8FE840D4DAE}"/>
              </a:ext>
            </a:extLst>
          </p:cNvPr>
          <p:cNvPicPr>
            <a:picLocks noChangeAspect="1"/>
          </p:cNvPicPr>
          <p:nvPr/>
        </p:nvPicPr>
        <p:blipFill>
          <a:blip r:embed="rId6"/>
          <a:stretch>
            <a:fillRect/>
          </a:stretch>
        </p:blipFill>
        <p:spPr>
          <a:xfrm>
            <a:off x="104134" y="4395911"/>
            <a:ext cx="2958614" cy="2115626"/>
          </a:xfrm>
          <a:prstGeom prst="rect">
            <a:avLst/>
          </a:prstGeom>
        </p:spPr>
      </p:pic>
      <p:pic>
        <p:nvPicPr>
          <p:cNvPr id="15" name="Picture 14">
            <a:extLst>
              <a:ext uri="{FF2B5EF4-FFF2-40B4-BE49-F238E27FC236}">
                <a16:creationId xmlns:a16="http://schemas.microsoft.com/office/drawing/2014/main" id="{5F7B1ED8-8730-4129-8475-82BF15C0E686}"/>
              </a:ext>
            </a:extLst>
          </p:cNvPr>
          <p:cNvPicPr>
            <a:picLocks noChangeAspect="1"/>
          </p:cNvPicPr>
          <p:nvPr/>
        </p:nvPicPr>
        <p:blipFill rotWithShape="1">
          <a:blip r:embed="rId7"/>
          <a:srcRect l="1134" r="-393" b="11541"/>
          <a:stretch/>
        </p:blipFill>
        <p:spPr>
          <a:xfrm>
            <a:off x="3143643" y="4403677"/>
            <a:ext cx="2922774" cy="2122921"/>
          </a:xfrm>
          <a:prstGeom prst="rect">
            <a:avLst/>
          </a:prstGeom>
        </p:spPr>
      </p:pic>
    </p:spTree>
    <p:extLst>
      <p:ext uri="{BB962C8B-B14F-4D97-AF65-F5344CB8AC3E}">
        <p14:creationId xmlns:p14="http://schemas.microsoft.com/office/powerpoint/2010/main" val="269881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389" y="502919"/>
            <a:ext cx="2315219" cy="1830705"/>
          </a:xfrm>
        </p:spPr>
        <p:txBody>
          <a:bodyPr>
            <a:normAutofit/>
          </a:bodyPr>
          <a:lstStyle/>
          <a:p>
            <a:r>
              <a:rPr lang="en-GB" sz="4400" dirty="0">
                <a:latin typeface="SassoonCRInfant" panose="02010503020300020003"/>
              </a:rPr>
              <a:t>Phonics</a:t>
            </a:r>
            <a:r>
              <a:rPr lang="en-GB" sz="6000" dirty="0">
                <a:latin typeface="SassoonCRInfant" panose="02010503020300020003"/>
              </a:rPr>
              <a:t>	</a:t>
            </a:r>
          </a:p>
        </p:txBody>
      </p:sp>
      <p:sp>
        <p:nvSpPr>
          <p:cNvPr id="3" name="Content Placeholder 2"/>
          <p:cNvSpPr>
            <a:spLocks noGrp="1"/>
          </p:cNvSpPr>
          <p:nvPr>
            <p:ph idx="1"/>
          </p:nvPr>
        </p:nvSpPr>
        <p:spPr>
          <a:xfrm>
            <a:off x="642888" y="2011680"/>
            <a:ext cx="10906223" cy="4726471"/>
          </a:xfrm>
        </p:spPr>
        <p:txBody>
          <a:bodyPr vert="horz" lIns="91440" tIns="45720" rIns="91440" bIns="45720" rtlCol="0" anchor="t">
            <a:normAutofit/>
          </a:bodyPr>
          <a:lstStyle/>
          <a:p>
            <a:r>
              <a:rPr lang="en-GB" dirty="0">
                <a:latin typeface="SassoonCRInfant" panose="02010503020300020003"/>
              </a:rPr>
              <a:t>Our school follows the Essential Letters and Sounds phonics programme (ELS). </a:t>
            </a:r>
          </a:p>
          <a:p>
            <a:r>
              <a:rPr lang="en-GB" dirty="0">
                <a:latin typeface="SassoonCRInfant" panose="02010503020300020003"/>
              </a:rPr>
              <a:t>It is a key part of our day and the children take part in a 30 minute session every day.</a:t>
            </a:r>
          </a:p>
          <a:p>
            <a:r>
              <a:rPr lang="en-GB" dirty="0">
                <a:latin typeface="SassoonCRInfant" panose="02010503020300020003"/>
              </a:rPr>
              <a:t>The children are regularly assessed throughout the year (on a weekly and termly basis). </a:t>
            </a:r>
          </a:p>
          <a:p>
            <a:r>
              <a:rPr lang="en-GB" dirty="0">
                <a:latin typeface="SassoonCRInfant" panose="02010503020300020003"/>
              </a:rPr>
              <a:t>The children receive a reading book that links to the learning taking place in the classroom. In addition to this, they have a ‘shared reader’ which is a story to share and enjoy together. It is more than likely to be beyond their reading level. </a:t>
            </a:r>
          </a:p>
          <a:p>
            <a:r>
              <a:rPr lang="en-GB" dirty="0">
                <a:latin typeface="SassoonCRInfant" panose="02010503020300020003"/>
              </a:rPr>
              <a:t>If you would like to support your child’s phonic knowledge at home, it is extremely important to follow the guidance available on the website or through the link below. </a:t>
            </a:r>
          </a:p>
          <a:p>
            <a:r>
              <a:rPr lang="en-GB" dirty="0">
                <a:latin typeface="SassoonCRInfant" panose="02010503020300020003"/>
                <a:hlinkClick r:id="rId2"/>
              </a:rPr>
              <a:t>https://home.oxfordowl.co.uk/reading/reading-schemes-oxford-levels/essential-letters-and-sounds/</a:t>
            </a:r>
            <a:r>
              <a:rPr lang="en-GB" dirty="0">
                <a:latin typeface="SassoonCRInfant" panose="02010503020300020003"/>
              </a:rPr>
              <a:t> </a:t>
            </a:r>
          </a:p>
        </p:txBody>
      </p:sp>
    </p:spTree>
    <p:extLst>
      <p:ext uri="{BB962C8B-B14F-4D97-AF65-F5344CB8AC3E}">
        <p14:creationId xmlns:p14="http://schemas.microsoft.com/office/powerpoint/2010/main" val="298592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D074-2D2E-428B-A090-782B3BD1B4D5}"/>
              </a:ext>
            </a:extLst>
          </p:cNvPr>
          <p:cNvSpPr>
            <a:spLocks noGrp="1"/>
          </p:cNvSpPr>
          <p:nvPr>
            <p:ph type="title"/>
          </p:nvPr>
        </p:nvSpPr>
        <p:spPr>
          <a:xfrm>
            <a:off x="625399" y="328565"/>
            <a:ext cx="4003509" cy="1508760"/>
          </a:xfrm>
        </p:spPr>
        <p:txBody>
          <a:bodyPr>
            <a:normAutofit/>
          </a:bodyPr>
          <a:lstStyle/>
          <a:p>
            <a:r>
              <a:rPr lang="en-GB" sz="3200" dirty="0">
                <a:latin typeface="SassoonCRInfant" panose="02010503020300020003"/>
              </a:rPr>
              <a:t>Forest School</a:t>
            </a:r>
          </a:p>
        </p:txBody>
      </p:sp>
      <p:sp>
        <p:nvSpPr>
          <p:cNvPr id="3" name="Content Placeholder 2">
            <a:extLst>
              <a:ext uri="{FF2B5EF4-FFF2-40B4-BE49-F238E27FC236}">
                <a16:creationId xmlns:a16="http://schemas.microsoft.com/office/drawing/2014/main" id="{D3EC10DD-8E93-40B6-B4A3-E5FA4F84E2FC}"/>
              </a:ext>
            </a:extLst>
          </p:cNvPr>
          <p:cNvSpPr>
            <a:spLocks noGrp="1"/>
          </p:cNvSpPr>
          <p:nvPr>
            <p:ph idx="1"/>
          </p:nvPr>
        </p:nvSpPr>
        <p:spPr>
          <a:xfrm>
            <a:off x="436098" y="2011679"/>
            <a:ext cx="3874857" cy="4744227"/>
          </a:xfrm>
        </p:spPr>
        <p:txBody>
          <a:bodyPr vert="horz" lIns="91440" tIns="45720" rIns="91440" bIns="45720" rtlCol="0" anchor="t">
            <a:noAutofit/>
          </a:bodyPr>
          <a:lstStyle/>
          <a:p>
            <a:r>
              <a:rPr lang="en-GB" sz="1700" dirty="0">
                <a:latin typeface="SassoonCRInfant" panose="02010503020300020003"/>
              </a:rPr>
              <a:t>Forest School play is a key focus in our school and we are very proud of the opportunities that we can provide for our children throughout the year.  In fact we are a Champion Forest school within the National Forest!</a:t>
            </a:r>
          </a:p>
          <a:p>
            <a:r>
              <a:rPr lang="en-GB" sz="1700" dirty="0">
                <a:latin typeface="SassoonCRInfant" panose="02010503020300020003"/>
              </a:rPr>
              <a:t>Each class takes part in a Forest School session every week.</a:t>
            </a:r>
          </a:p>
          <a:p>
            <a:r>
              <a:rPr lang="en-GB" sz="1700" dirty="0">
                <a:latin typeface="SassoonCRInfant" panose="02010503020300020003"/>
              </a:rPr>
              <a:t>Children are required to wear long sleeve tops and trousers that you don’t mind getting dirty. </a:t>
            </a:r>
          </a:p>
          <a:p>
            <a:r>
              <a:rPr lang="en-GB" sz="1700" dirty="0">
                <a:latin typeface="SassoonCRInfant" panose="02010503020300020003"/>
              </a:rPr>
              <a:t>We ask that all children have a pair of wellies in school throughout the year. This is for both forest school session and outdoor continuous provision opportunities. </a:t>
            </a:r>
          </a:p>
        </p:txBody>
      </p:sp>
      <p:sp>
        <p:nvSpPr>
          <p:cNvPr id="18" name="Rectangle 17">
            <a:extLst>
              <a:ext uri="{FF2B5EF4-FFF2-40B4-BE49-F238E27FC236}">
                <a16:creationId xmlns:a16="http://schemas.microsoft.com/office/drawing/2014/main" id="{F7366FF4-FA47-4B75-A995-F474E12B88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tx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526910D-DAC3-451E-8021-94465CC9BB86}"/>
              </a:ext>
            </a:extLst>
          </p:cNvPr>
          <p:cNvPicPr>
            <a:picLocks noChangeAspect="1"/>
          </p:cNvPicPr>
          <p:nvPr/>
        </p:nvPicPr>
        <p:blipFill>
          <a:blip r:embed="rId2"/>
          <a:stretch>
            <a:fillRect/>
          </a:stretch>
        </p:blipFill>
        <p:spPr>
          <a:xfrm>
            <a:off x="4699760" y="47458"/>
            <a:ext cx="3838331" cy="2636107"/>
          </a:xfrm>
          <a:prstGeom prst="rect">
            <a:avLst/>
          </a:prstGeom>
        </p:spPr>
      </p:pic>
      <p:pic>
        <p:nvPicPr>
          <p:cNvPr id="9" name="Picture 8">
            <a:extLst>
              <a:ext uri="{FF2B5EF4-FFF2-40B4-BE49-F238E27FC236}">
                <a16:creationId xmlns:a16="http://schemas.microsoft.com/office/drawing/2014/main" id="{681BB563-911C-4072-9E4F-8A16F1A3913B}"/>
              </a:ext>
            </a:extLst>
          </p:cNvPr>
          <p:cNvPicPr>
            <a:picLocks noChangeAspect="1"/>
          </p:cNvPicPr>
          <p:nvPr/>
        </p:nvPicPr>
        <p:blipFill>
          <a:blip r:embed="rId3"/>
          <a:stretch>
            <a:fillRect/>
          </a:stretch>
        </p:blipFill>
        <p:spPr>
          <a:xfrm>
            <a:off x="8585486" y="47458"/>
            <a:ext cx="3518486" cy="2636107"/>
          </a:xfrm>
          <a:prstGeom prst="rect">
            <a:avLst/>
          </a:prstGeom>
        </p:spPr>
      </p:pic>
      <p:pic>
        <p:nvPicPr>
          <p:cNvPr id="11" name="Picture 10">
            <a:extLst>
              <a:ext uri="{FF2B5EF4-FFF2-40B4-BE49-F238E27FC236}">
                <a16:creationId xmlns:a16="http://schemas.microsoft.com/office/drawing/2014/main" id="{C9E299DA-4C72-44F7-861F-505F524863D7}"/>
              </a:ext>
            </a:extLst>
          </p:cNvPr>
          <p:cNvPicPr>
            <a:picLocks noChangeAspect="1"/>
          </p:cNvPicPr>
          <p:nvPr/>
        </p:nvPicPr>
        <p:blipFill>
          <a:blip r:embed="rId4"/>
          <a:stretch>
            <a:fillRect/>
          </a:stretch>
        </p:blipFill>
        <p:spPr>
          <a:xfrm>
            <a:off x="4699760" y="2731023"/>
            <a:ext cx="3017255" cy="4024883"/>
          </a:xfrm>
          <a:prstGeom prst="rect">
            <a:avLst/>
          </a:prstGeom>
        </p:spPr>
      </p:pic>
      <p:pic>
        <p:nvPicPr>
          <p:cNvPr id="13" name="Picture 12">
            <a:extLst>
              <a:ext uri="{FF2B5EF4-FFF2-40B4-BE49-F238E27FC236}">
                <a16:creationId xmlns:a16="http://schemas.microsoft.com/office/drawing/2014/main" id="{FBE17256-D962-4BB3-802B-4A17FF076406}"/>
              </a:ext>
            </a:extLst>
          </p:cNvPr>
          <p:cNvPicPr>
            <a:picLocks noChangeAspect="1"/>
          </p:cNvPicPr>
          <p:nvPr/>
        </p:nvPicPr>
        <p:blipFill rotWithShape="1">
          <a:blip r:embed="rId5"/>
          <a:srcRect l="10366" r="9624"/>
          <a:stretch/>
        </p:blipFill>
        <p:spPr>
          <a:xfrm>
            <a:off x="7791584" y="2737747"/>
            <a:ext cx="4312387" cy="4024070"/>
          </a:xfrm>
          <a:prstGeom prst="rect">
            <a:avLst/>
          </a:prstGeom>
        </p:spPr>
      </p:pic>
    </p:spTree>
    <p:extLst>
      <p:ext uri="{BB962C8B-B14F-4D97-AF65-F5344CB8AC3E}">
        <p14:creationId xmlns:p14="http://schemas.microsoft.com/office/powerpoint/2010/main" val="67199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1E4781-4571-4C15-B3D3-D414E93B52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1FF8531-03E0-4106-A776-8669E9205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12" name="Picture 11">
            <a:extLst>
              <a:ext uri="{FF2B5EF4-FFF2-40B4-BE49-F238E27FC236}">
                <a16:creationId xmlns:a16="http://schemas.microsoft.com/office/drawing/2014/main" id="{A45635ED-2BB0-425F-AF99-087E38FFB69B}"/>
              </a:ext>
            </a:extLst>
          </p:cNvPr>
          <p:cNvPicPr>
            <a:picLocks noChangeAspect="1"/>
          </p:cNvPicPr>
          <p:nvPr/>
        </p:nvPicPr>
        <p:blipFill>
          <a:blip r:embed="rId2"/>
          <a:stretch>
            <a:fillRect/>
          </a:stretch>
        </p:blipFill>
        <p:spPr>
          <a:xfrm>
            <a:off x="127350" y="84412"/>
            <a:ext cx="4698602" cy="3230288"/>
          </a:xfrm>
          <a:prstGeom prst="rect">
            <a:avLst/>
          </a:prstGeom>
        </p:spPr>
      </p:pic>
      <p:pic>
        <p:nvPicPr>
          <p:cNvPr id="13" name="Picture 12">
            <a:extLst>
              <a:ext uri="{FF2B5EF4-FFF2-40B4-BE49-F238E27FC236}">
                <a16:creationId xmlns:a16="http://schemas.microsoft.com/office/drawing/2014/main" id="{309521CE-8B59-4A58-8193-8F86C0CF2434}"/>
              </a:ext>
            </a:extLst>
          </p:cNvPr>
          <p:cNvPicPr>
            <a:picLocks noChangeAspect="1"/>
          </p:cNvPicPr>
          <p:nvPr/>
        </p:nvPicPr>
        <p:blipFill>
          <a:blip r:embed="rId3"/>
          <a:stretch>
            <a:fillRect/>
          </a:stretch>
        </p:blipFill>
        <p:spPr>
          <a:xfrm>
            <a:off x="127351" y="3394142"/>
            <a:ext cx="4698600" cy="3289511"/>
          </a:xfrm>
          <a:prstGeom prst="rect">
            <a:avLst/>
          </a:prstGeom>
        </p:spPr>
      </p:pic>
      <p:sp>
        <p:nvSpPr>
          <p:cNvPr id="8" name="Rectangle 7">
            <a:extLst>
              <a:ext uri="{FF2B5EF4-FFF2-40B4-BE49-F238E27FC236}">
                <a16:creationId xmlns:a16="http://schemas.microsoft.com/office/drawing/2014/main" id="{E6C71255-A2DA-425B-B957-1C2D1E91D3F1}"/>
              </a:ext>
            </a:extLst>
          </p:cNvPr>
          <p:cNvSpPr/>
          <p:nvPr/>
        </p:nvSpPr>
        <p:spPr>
          <a:xfrm>
            <a:off x="4972050" y="0"/>
            <a:ext cx="1280797" cy="6858000"/>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B92935-D5CE-42A7-9136-32F6AD26620C}"/>
              </a:ext>
            </a:extLst>
          </p:cNvPr>
          <p:cNvSpPr/>
          <p:nvPr/>
        </p:nvSpPr>
        <p:spPr>
          <a:xfrm>
            <a:off x="4972050" y="176109"/>
            <a:ext cx="7217384" cy="16459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1EA7572-AA6F-4CE1-91E0-A0C5CBDC91C6}"/>
              </a:ext>
            </a:extLst>
          </p:cNvPr>
          <p:cNvSpPr>
            <a:spLocks noGrp="1"/>
          </p:cNvSpPr>
          <p:nvPr>
            <p:ph type="title"/>
          </p:nvPr>
        </p:nvSpPr>
        <p:spPr>
          <a:xfrm>
            <a:off x="6475877" y="284176"/>
            <a:ext cx="4121965" cy="1508760"/>
          </a:xfrm>
        </p:spPr>
        <p:txBody>
          <a:bodyPr/>
          <a:lstStyle/>
          <a:p>
            <a:pPr algn="ctr"/>
            <a:r>
              <a:rPr lang="en-GB" dirty="0">
                <a:latin typeface="SassoonCRInfant" panose="02010503020300020003" pitchFamily="2" charset="0"/>
              </a:rPr>
              <a:t>Transition</a:t>
            </a:r>
          </a:p>
        </p:txBody>
      </p:sp>
      <p:sp>
        <p:nvSpPr>
          <p:cNvPr id="11" name="Content Placeholder 2">
            <a:extLst>
              <a:ext uri="{FF2B5EF4-FFF2-40B4-BE49-F238E27FC236}">
                <a16:creationId xmlns:a16="http://schemas.microsoft.com/office/drawing/2014/main" id="{61D09E41-5563-4B53-BE1A-43BD3A57FA03}"/>
              </a:ext>
            </a:extLst>
          </p:cNvPr>
          <p:cNvSpPr>
            <a:spLocks noGrp="1"/>
          </p:cNvSpPr>
          <p:nvPr>
            <p:ph idx="1"/>
          </p:nvPr>
        </p:nvSpPr>
        <p:spPr>
          <a:xfrm>
            <a:off x="5149048" y="2077522"/>
            <a:ext cx="6915601" cy="4604369"/>
          </a:xfrm>
        </p:spPr>
        <p:txBody>
          <a:bodyPr vert="horz" lIns="91440" tIns="45720" rIns="91440" bIns="45720" rtlCol="0" anchor="t">
            <a:normAutofit/>
          </a:bodyPr>
          <a:lstStyle/>
          <a:p>
            <a:r>
              <a:rPr lang="en-GB" dirty="0">
                <a:latin typeface="SassoonCRInfant" panose="02010503020300020003"/>
              </a:rPr>
              <a:t>The children will be attending school on a part time basis in the first week of the academic year. More information on this can be found in your packs. </a:t>
            </a:r>
          </a:p>
          <a:p>
            <a:r>
              <a:rPr lang="en-GB" dirty="0">
                <a:latin typeface="SassoonCRInfant" panose="02010503020300020003"/>
              </a:rPr>
              <a:t>These sessions include an opportunity for each child to experience lunch during the normal school day.</a:t>
            </a:r>
          </a:p>
          <a:p>
            <a:r>
              <a:rPr lang="en-GB" dirty="0">
                <a:latin typeface="SassoonCRInfant" panose="02010503020300020003"/>
              </a:rPr>
              <a:t>Our main priority throughout the first weeks in September is to build strong relationships and ensure your children are feeling safe and settled.</a:t>
            </a:r>
          </a:p>
          <a:p>
            <a:r>
              <a:rPr lang="en-GB" dirty="0">
                <a:solidFill>
                  <a:srgbClr val="FFFFFF"/>
                </a:solidFill>
                <a:latin typeface="SassoonCRInfant" panose="02010503020300020003"/>
              </a:rPr>
              <a:t>In September we will be completing a Baseline assessment of all children. More information can be found on our website in September. </a:t>
            </a:r>
          </a:p>
          <a:p>
            <a:endParaRPr lang="en-GB" sz="2000" dirty="0">
              <a:solidFill>
                <a:srgbClr val="FFFFFF"/>
              </a:solidFill>
            </a:endParaRPr>
          </a:p>
          <a:p>
            <a:endParaRPr lang="en-GB" dirty="0"/>
          </a:p>
        </p:txBody>
      </p:sp>
    </p:spTree>
    <p:extLst>
      <p:ext uri="{BB962C8B-B14F-4D97-AF65-F5344CB8AC3E}">
        <p14:creationId xmlns:p14="http://schemas.microsoft.com/office/powerpoint/2010/main" val="13692754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d8eb745-84f2-473f-8aac-8530809b2b5c" xsi:nil="true"/>
    <lcf76f155ced4ddcb4097134ff3c332f xmlns="ec8155de-6b24-4efd-9d14-7617a6fd05f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0F2AFC237A7D40B8225E3ABBF4D784" ma:contentTypeVersion="16" ma:contentTypeDescription="Create a new document." ma:contentTypeScope="" ma:versionID="dabdcc9684a6ed61b1685fac5e9fdc29">
  <xsd:schema xmlns:xsd="http://www.w3.org/2001/XMLSchema" xmlns:xs="http://www.w3.org/2001/XMLSchema" xmlns:p="http://schemas.microsoft.com/office/2006/metadata/properties" xmlns:ns2="ec8155de-6b24-4efd-9d14-7617a6fd05f7" xmlns:ns3="bd8eb745-84f2-473f-8aac-8530809b2b5c" targetNamespace="http://schemas.microsoft.com/office/2006/metadata/properties" ma:root="true" ma:fieldsID="1ab784f242e38536130a4bea18a36334" ns2:_="" ns3:_="">
    <xsd:import namespace="ec8155de-6b24-4efd-9d14-7617a6fd05f7"/>
    <xsd:import namespace="bd8eb745-84f2-473f-8aac-8530809b2b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8155de-6b24-4efd-9d14-7617a6fd0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48dbd3-ae70-4b2e-9435-237406ac96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8eb745-84f2-473f-8aac-8530809b2b5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10c77e0-825a-4762-94da-14356b83902b}" ma:internalName="TaxCatchAll" ma:showField="CatchAllData" ma:web="bd8eb745-84f2-473f-8aac-8530809b2b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D222EF-081B-4C6A-988F-892074964AE7}">
  <ds:schemaRefs>
    <ds:schemaRef ds:uri="http://schemas.microsoft.com/sharepoint/v3/contenttype/forms"/>
  </ds:schemaRefs>
</ds:datastoreItem>
</file>

<file path=customXml/itemProps2.xml><?xml version="1.0" encoding="utf-8"?>
<ds:datastoreItem xmlns:ds="http://schemas.openxmlformats.org/officeDocument/2006/customXml" ds:itemID="{51D99C13-E913-42EE-9CCB-F4901B778A44}">
  <ds:schemaRef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bd8eb745-84f2-473f-8aac-8530809b2b5c"/>
    <ds:schemaRef ds:uri="ec8155de-6b24-4efd-9d14-7617a6fd05f7"/>
    <ds:schemaRef ds:uri="http://www.w3.org/XML/1998/namespace"/>
    <ds:schemaRef ds:uri="http://purl.org/dc/terms/"/>
  </ds:schemaRefs>
</ds:datastoreItem>
</file>

<file path=customXml/itemProps3.xml><?xml version="1.0" encoding="utf-8"?>
<ds:datastoreItem xmlns:ds="http://schemas.openxmlformats.org/officeDocument/2006/customXml" ds:itemID="{54DF1060-A98F-4484-8AA6-4FE85C23FA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8155de-6b24-4efd-9d14-7617a6fd05f7"/>
    <ds:schemaRef ds:uri="bd8eb745-84f2-473f-8aac-8530809b2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895</Words>
  <Application>Microsoft Office PowerPoint</Application>
  <PresentationFormat>Widescreen</PresentationFormat>
  <Paragraphs>87</Paragraphs>
  <Slides>15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Corbel</vt:lpstr>
      <vt:lpstr>SassoonCRInfant</vt:lpstr>
      <vt:lpstr>Wingdings</vt:lpstr>
      <vt:lpstr>Banded</vt:lpstr>
      <vt:lpstr>Office Theme</vt:lpstr>
      <vt:lpstr>PowerPoint Presentation</vt:lpstr>
      <vt:lpstr>‘Our children blossom through nurture and challenge’ </vt:lpstr>
      <vt:lpstr>The Early Years Foundation Stage (EYFS)</vt:lpstr>
      <vt:lpstr>PowerPoint Presentation</vt:lpstr>
      <vt:lpstr>PowerPoint Presentation</vt:lpstr>
      <vt:lpstr>The Reception classroom</vt:lpstr>
      <vt:lpstr>Phonics </vt:lpstr>
      <vt:lpstr>Forest School</vt:lpstr>
      <vt:lpstr>Transition</vt:lpstr>
      <vt:lpstr>Keeping in touch</vt:lpstr>
      <vt:lpstr>Supporting at home</vt:lpstr>
      <vt:lpstr>Before the CHILDREN start</vt:lpstr>
      <vt:lpstr>Helpful information</vt:lpstr>
      <vt:lpstr>Excite, explore, excel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Walton!</dc:title>
  <dc:creator>S Toft</dc:creator>
  <cp:lastModifiedBy>Burton, Mrs S (Thomas Russell Infants School)</cp:lastModifiedBy>
  <cp:revision>80</cp:revision>
  <dcterms:created xsi:type="dcterms:W3CDTF">2020-06-12T09:34:22Z</dcterms:created>
  <dcterms:modified xsi:type="dcterms:W3CDTF">2023-05-14T17:18:54Z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0x010100D30F2AFC237A7D40B8225E3ABBF4D784</vt:lpwstr>
  </property>
  <property fmtid="{D5CDD505-2E9C-101B-9397-08002B2CF9AE}" pid="3" name="MediaServiceImageTags">
    <vt:lpwstr/>
  </property>
</Properties>
</file>